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9" r:id="rId13"/>
    <p:sldId id="273" r:id="rId14"/>
    <p:sldId id="275" r:id="rId15"/>
    <p:sldId id="274" r:id="rId16"/>
    <p:sldId id="267" r:id="rId17"/>
    <p:sldId id="268" r:id="rId18"/>
    <p:sldId id="276" r:id="rId19"/>
    <p:sldId id="277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3" autoAdjust="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99BD1-4082-472F-8A50-3825F81B5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109A4-9AF2-428D-BBF2-6EA57B4A9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3143-692B-4D3A-A987-D41F2D66B03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FFA1B-7B91-4C1E-8B4A-83BC716C30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61686-0E45-4782-8229-8D7F8470F8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4CEF-99BF-4280-8F2E-43790BB2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C5F6D1-BACB-47B1-9B13-77C35706CDFF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449C23A-5734-4E59-A6C7-A68340B40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70AC-A004-4799-80A4-906CD394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0F91-0F1A-4CFF-9809-517151D62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20B6-E320-4677-92E9-A88F8153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53DF3D-3569-4016-A503-AB4D33DD7973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87CC-436B-4DB6-A083-D9A3664A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5687-508E-414D-B774-58A3BAED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31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8E57-D195-474E-849F-0A954E90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0DCB6-01D4-41D7-BDDB-4F6716512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39BA-FA94-448E-AB25-306D44FB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09A8-59DA-4D08-93A1-6B2F11BC37F5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8636-E42D-4A1F-9698-92535C79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DCDB-6243-47EF-B30E-B601BF3D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56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BBF8F-FFD1-4844-90F7-A4353E4A6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3E5CC-9CAB-4FE4-A02F-392637ACD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DE027-84DB-4186-AF81-E5922AF3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D81-34B3-424F-AF38-394F7A8E1AEC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A771-232A-4B85-9E01-F3427CA0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883D-8974-4FAE-9B64-B92548CE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42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21EC-520A-4D35-A7E6-B5C10790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566DB-87B1-46F7-B4A0-7640095FB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FE8A-77B9-4FDD-9A7F-EEC15679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F13D70E6-030D-484E-833E-F39A5F49C3E7}" type="datetime1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6F3D-10A8-43E6-83A7-68DF36D0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FD0E-ECFA-45BF-ACB5-446C50A0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41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5716-B522-4B54-8C67-B743AC6F5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1063-0417-40D2-BD77-2BA855331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37E1-DB0B-4A31-BCB7-9928B42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44E4-CE16-4F8D-A117-49FFC9B7F5A8}" type="datetime1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20F9-C3A2-4362-96A1-42E43786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3BF32-65A8-4195-8C6B-E08868A6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89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4BAD-8AAC-4271-9CB2-DA5C759B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4F9D-CD97-420F-B981-DA7C010C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DA918-3361-470E-BCB1-4F3A2DE8A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DB18-BBA4-4171-9F78-1ED5830C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56F0-D92F-4165-A034-533BD6BFB1DA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80EA8-172F-4675-A48B-433E777E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29BE8-4BF4-4176-836E-E4AB6659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80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8252-094E-4878-8BEB-EFFE673E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0B30-16E7-4845-873F-C378ED79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ED210-6C5D-467B-B894-2337873B5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0A7E3-BF49-46CB-B43F-7631E9DB5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CD7C9-0BD4-4407-8213-61E25986B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CA68F-D150-43DE-B713-C5327C6D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2EBC-5F46-4C7A-BE4D-D9DDBA8AE88F}" type="datetime1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CE0C-B14A-4E98-9D27-5AC7E112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EBEC0-D30E-45DD-B514-ECDFB555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89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AE3D-88C3-4DA0-A230-E66A5A94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5A751-0ADE-4086-8EE9-0AB6379F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F128-9FFE-4230-8D44-49CB38BB7CD1}" type="datetime1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5C9D0-1217-4E81-A3EA-8B6EA4DF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D53DE-6FC3-4FC1-BE4D-2A0A8031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614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74574-ABFF-4EDC-9792-D71DB457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B0BB-36BF-4EE5-BBEE-475DD2F5D874}" type="datetime1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EBF1-6D4D-477C-BC00-D042DFEF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8F865-DCC9-4F68-A666-AC17136A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50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8DDD-FD87-4813-B2BC-4E41E116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708A-2F06-4D17-8E2C-60456E31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FD69A-182D-4508-BDAE-100B01D7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0EBF7-1BBA-4055-ACD7-E143C64C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F1F-176C-45BA-A82C-CAFAD0572FE6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211D7-5D28-4F4E-B07A-229A5EB1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66580-7683-4198-87BA-8DFDFC72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01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0A07-FA92-4950-9846-4FEB9B00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8DAB6-4250-4A15-B6DC-492150CB9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5462-6C24-448D-B66D-00AEE9A45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31B66-672F-4697-9E01-DA9E32BB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0D8-8ECD-418A-A365-2F051F8572FD}" type="datetime1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551F9-E918-406B-8C39-9DDE0A6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DB2A-1A88-44BE-AEED-8411E604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55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CC1EF-B390-45E3-8D47-73AB1BC7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1FB15-ABEB-4836-A3E4-9D0A060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334E-709C-4BBA-B9E8-D8314064C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</a:lstStyle>
          <a:p>
            <a:fld id="{E0B41540-EAA0-4CEA-A7B8-E583EC925901}" type="datetime1">
              <a:rPr lang="en-US" smtClean="0"/>
              <a:pPr/>
              <a:t>3/18/2018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EBF8-363A-4947-AAEA-162F1DDA2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6B59A-6ADE-4F53-B06E-541C72E4E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C891FDB2-37D6-4924-A223-1418DC9A3A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4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jian@cs.toront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42D4-907D-4AC7-936D-4E131FF91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CFE9A-86F7-4EBD-B117-09615593F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Bojian Zheng</a:t>
            </a:r>
          </a:p>
          <a:p>
            <a:r>
              <a:rPr lang="en-US" dirty="0"/>
              <a:t>CSCD70 Spring 2018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bojian@cs.toronto.edu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6221-3E02-446D-AE89-5F5BF421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820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8C4F-7FFE-4542-9F23-EC4CADED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Set-Associative Cache: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FB3C-6D2B-496F-A966-E1BB01752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expansive </a:t>
            </a:r>
            <a:r>
              <a:rPr lang="en-US" b="1" u="sng" dirty="0"/>
              <a:t>tag comparison</a:t>
            </a:r>
            <a:r>
              <a:rPr lang="en-US" dirty="0"/>
              <a:t>.</a:t>
            </a:r>
          </a:p>
          <a:p>
            <a:r>
              <a:rPr lang="en-US" dirty="0"/>
              <a:t>More complicated design – lots of things to consider:</a:t>
            </a:r>
          </a:p>
          <a:p>
            <a:pPr lvl="1"/>
            <a:r>
              <a:rPr lang="en-US" dirty="0"/>
              <a:t>Where should we insert the new incoming cache block?</a:t>
            </a:r>
          </a:p>
          <a:p>
            <a:pPr lvl="1"/>
            <a:r>
              <a:rPr lang="en-US" dirty="0"/>
              <a:t>What happens when a cache hit occurs? How should we adjust the priorities?</a:t>
            </a:r>
          </a:p>
          <a:p>
            <a:pPr lvl="1"/>
            <a:r>
              <a:rPr lang="en-US" dirty="0"/>
              <a:t>What happens when a cache miss occurs, and the cache set has been fully occupied (</a:t>
            </a:r>
            <a:r>
              <a:rPr lang="en-US" sz="3600" b="1" u="sng" dirty="0"/>
              <a:t>Replacement Policy</a:t>
            </a:r>
            <a:r>
              <a:rPr lang="en-US" dirty="0"/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DE4A8-29BE-4248-874D-0B66479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48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3A02-DDE6-4373-8CB7-F1E380E9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B7B41-2A54-4B40-B8A2-8146109A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to evict under the condition that the cache set is full?</a:t>
            </a:r>
          </a:p>
          <a:p>
            <a:pPr lvl="1"/>
            <a:r>
              <a:rPr lang="en-US" dirty="0"/>
              <a:t>Least-Recently-Used?</a:t>
            </a:r>
          </a:p>
          <a:p>
            <a:pPr lvl="1"/>
            <a:r>
              <a:rPr lang="en-US" dirty="0"/>
              <a:t>Random?</a:t>
            </a:r>
          </a:p>
          <a:p>
            <a:pPr lvl="1"/>
            <a:r>
              <a:rPr lang="en-US" dirty="0"/>
              <a:t>Pseudo-Least-Recently-Used?</a:t>
            </a:r>
          </a:p>
          <a:p>
            <a:r>
              <a:rPr lang="en-US" b="1" u="sng" dirty="0" err="1"/>
              <a:t>Belady’s</a:t>
            </a:r>
            <a:r>
              <a:rPr lang="en-US" dirty="0"/>
              <a:t> (a.k.a. Optimal) Replacement Policy</a:t>
            </a:r>
          </a:p>
          <a:p>
            <a:pPr lvl="1"/>
            <a:r>
              <a:rPr lang="en-US" dirty="0"/>
              <a:t>Evict block that </a:t>
            </a:r>
            <a:r>
              <a:rPr lang="en-US" b="1" u="sng" dirty="0"/>
              <a:t>will be</a:t>
            </a:r>
            <a:r>
              <a:rPr lang="en-US" dirty="0"/>
              <a:t> reused furthest in the future.</a:t>
            </a:r>
          </a:p>
          <a:p>
            <a:pPr lvl="1"/>
            <a:r>
              <a:rPr lang="en-US" b="1" u="sng" dirty="0"/>
              <a:t>Impossible</a:t>
            </a:r>
            <a:r>
              <a:rPr lang="en-US" dirty="0"/>
              <a:t> to implement in hardware … why?</a:t>
            </a:r>
          </a:p>
          <a:p>
            <a:pPr lvl="1"/>
            <a:r>
              <a:rPr lang="en-US" dirty="0"/>
              <a:t>But is still </a:t>
            </a:r>
            <a:r>
              <a:rPr lang="en-US" b="1" u="sng" dirty="0"/>
              <a:t>useful</a:t>
            </a:r>
            <a:r>
              <a:rPr lang="en-US" dirty="0"/>
              <a:t> …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0CD1-0A6F-461C-8346-D0BDCAC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636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F816-E236-4846-AE80-566547A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B2D8-6E66-4D05-BEB5-C9E54AEE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sz="3600" b="1" u="sng" dirty="0"/>
              <a:t>3</a:t>
            </a:r>
            <a:r>
              <a:rPr lang="en-US" dirty="0"/>
              <a:t> types of cache misses:</a:t>
            </a:r>
          </a:p>
          <a:p>
            <a:pPr lvl="1"/>
            <a:r>
              <a:rPr lang="en-US" sz="3600" b="1" u="sng" dirty="0"/>
              <a:t>Cold Misses</a:t>
            </a:r>
            <a:r>
              <a:rPr lang="en-US" dirty="0"/>
              <a:t>: happens whenever we reference one variable (memory location) for the first time. Such misses are </a:t>
            </a:r>
            <a:r>
              <a:rPr lang="en-US" b="1" u="sng" dirty="0"/>
              <a:t>unavoidable (???)</a:t>
            </a:r>
            <a:r>
              <a:rPr lang="en-US" dirty="0"/>
              <a:t>.</a:t>
            </a:r>
          </a:p>
          <a:p>
            <a:pPr lvl="1"/>
            <a:r>
              <a:rPr lang="en-US" sz="3600" b="1" u="sng" dirty="0"/>
              <a:t>Capacity Misses</a:t>
            </a:r>
            <a:r>
              <a:rPr lang="en-US" dirty="0"/>
              <a:t>: happens because our cache is too small.</a:t>
            </a:r>
          </a:p>
          <a:p>
            <a:pPr lvl="2"/>
            <a:r>
              <a:rPr lang="en-US" dirty="0"/>
              <a:t>Misses that happen even under fully-associative cache and optimal replacement policy.</a:t>
            </a:r>
          </a:p>
          <a:p>
            <a:pPr lvl="2"/>
            <a:r>
              <a:rPr lang="en-US" dirty="0"/>
              <a:t>Cache size is smaller than working set size.</a:t>
            </a:r>
          </a:p>
          <a:p>
            <a:pPr lvl="1"/>
            <a:r>
              <a:rPr lang="en-US" sz="3600" b="1" u="sng" dirty="0"/>
              <a:t>Conflict Misses</a:t>
            </a:r>
            <a:r>
              <a:rPr lang="en-US" dirty="0"/>
              <a:t>: happens because we do not have enough associativity.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7D8BF-2EF7-49A0-AF81-67AA613C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86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A6F-4BAE-48FB-A32B-3CFB3ED5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C6545-AA80-4A85-A080-43414484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Write-Back</a:t>
            </a:r>
            <a:r>
              <a:rPr lang="en-US" dirty="0"/>
              <a:t> vs. </a:t>
            </a:r>
            <a:r>
              <a:rPr lang="en-US" b="1" u="sng" dirty="0"/>
              <a:t>Write-Through</a:t>
            </a:r>
          </a:p>
          <a:p>
            <a:pPr lvl="1"/>
            <a:r>
              <a:rPr lang="en-US" dirty="0"/>
              <a:t>Write-Back: Write modified data to memory </a:t>
            </a:r>
            <a:r>
              <a:rPr lang="en-US" b="1" u="sng" dirty="0"/>
              <a:t>when the cache block is evicted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(</a:t>
            </a:r>
            <a:r>
              <a:rPr lang="en-US" sz="2800" dirty="0">
                <a:latin typeface="Comic Sans MS" panose="030F0702030302020204" pitchFamily="66" charset="0"/>
              </a:rPr>
              <a:t>+</a:t>
            </a:r>
            <a:r>
              <a:rPr lang="en-US" dirty="0"/>
              <a:t>) Can effectively combine multiple writes to the same block.</a:t>
            </a:r>
          </a:p>
          <a:p>
            <a:pPr lvl="2"/>
            <a:r>
              <a:rPr lang="en-US" dirty="0"/>
              <a:t>(</a:t>
            </a:r>
            <a:r>
              <a:rPr lang="en-US" sz="2800" dirty="0">
                <a:latin typeface="Comic Sans MS" panose="030F0702030302020204" pitchFamily="66" charset="0"/>
              </a:rPr>
              <a:t>-</a:t>
            </a:r>
            <a:r>
              <a:rPr lang="en-US" dirty="0"/>
              <a:t>) Needs an extra bit indicating </a:t>
            </a:r>
            <a:r>
              <a:rPr lang="en-US" b="1" u="sng" dirty="0"/>
              <a:t>dirty</a:t>
            </a:r>
            <a:r>
              <a:rPr lang="en-US" dirty="0"/>
              <a:t> or clean.</a:t>
            </a:r>
          </a:p>
          <a:p>
            <a:pPr lvl="1"/>
            <a:r>
              <a:rPr lang="en-US" dirty="0"/>
              <a:t>Write-Through: Write modified data to memory </a:t>
            </a:r>
            <a:r>
              <a:rPr lang="en-US" b="1" u="sng" dirty="0"/>
              <a:t>whenever write occurs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(</a:t>
            </a:r>
            <a:r>
              <a:rPr lang="en-US" sz="2800" dirty="0">
                <a:latin typeface="Comic Sans MS" panose="030F0702030302020204" pitchFamily="66" charset="0"/>
              </a:rPr>
              <a:t>+</a:t>
            </a:r>
            <a:r>
              <a:rPr lang="en-US" dirty="0"/>
              <a:t>) Simple and makes it easy when arguing about </a:t>
            </a:r>
            <a:r>
              <a:rPr lang="en-US" b="1" u="sng" dirty="0"/>
              <a:t>consistency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(</a:t>
            </a:r>
            <a:r>
              <a:rPr lang="en-US" sz="2800" dirty="0">
                <a:latin typeface="Comic Sans MS" panose="030F0702030302020204" pitchFamily="66" charset="0"/>
              </a:rPr>
              <a:t>-</a:t>
            </a:r>
            <a:r>
              <a:rPr lang="en-US" dirty="0"/>
              <a:t>) Cannot combine writes and is more bandwidth intensive.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F623C-09F3-4ADA-8275-38685EB2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95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43F0-9DD9-4E25-AD15-150FD009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E224E-9792-42D6-A922-9A5D01178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Upon one cache miss, try to </a:t>
                </a:r>
                <a:r>
                  <a:rPr lang="en-US" b="1" u="sng" dirty="0"/>
                  <a:t>predict</a:t>
                </a:r>
                <a:r>
                  <a:rPr lang="en-US" dirty="0"/>
                  <a:t> what the next cache miss will be.</a:t>
                </a:r>
              </a:p>
              <a:p>
                <a:r>
                  <a:rPr lang="en-US" dirty="0"/>
                  <a:t>For instance, miss on </a:t>
                </a:r>
                <a:r>
                  <a:rPr lang="en-US" dirty="0">
                    <a:latin typeface="Comic Sans MS" panose="030F0702030302020204" pitchFamily="66" charset="0"/>
                  </a:rPr>
                  <a:t>A[0]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prefetch </a:t>
                </a:r>
                <a:r>
                  <a:rPr lang="en-US" dirty="0">
                    <a:latin typeface="Comic Sans MS" panose="030F0702030302020204" pitchFamily="66" charset="0"/>
                  </a:rPr>
                  <a:t>A[1]</a:t>
                </a:r>
                <a:r>
                  <a:rPr lang="en-US" dirty="0"/>
                  <a:t> into the cache.</a:t>
                </a:r>
              </a:p>
              <a:p>
                <a:r>
                  <a:rPr lang="en-US" dirty="0"/>
                  <a:t>Good for memory access patterns that are highly </a:t>
                </a:r>
                <a:r>
                  <a:rPr lang="en-US" b="1" u="sng" dirty="0"/>
                  <a:t>predictable</a:t>
                </a:r>
                <a:r>
                  <a:rPr lang="en-US" dirty="0"/>
                  <a:t>, e.g. </a:t>
                </a:r>
              </a:p>
              <a:p>
                <a:pPr lvl="1"/>
                <a:r>
                  <a:rPr lang="en-US" dirty="0"/>
                  <a:t>Instruction Memory</a:t>
                </a:r>
              </a:p>
              <a:p>
                <a:pPr lvl="1"/>
                <a:r>
                  <a:rPr lang="en-US" dirty="0"/>
                  <a:t>Array Accesses (Uniform Stride)</a:t>
                </a:r>
              </a:p>
              <a:p>
                <a:r>
                  <a:rPr lang="en-US" sz="3600" b="1" u="sng" dirty="0"/>
                  <a:t>Risk: Cache Pollution</a:t>
                </a:r>
              </a:p>
              <a:p>
                <a:r>
                  <a:rPr lang="en-US" sz="3600" b="1" u="sng" dirty="0"/>
                  <a:t>Goal: Timeliness, Coverage, Accuracy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E224E-9792-42D6-A922-9A5D01178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72BF-1152-4B6D-8B96-44F0B632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17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EEAD-91DD-4413-9708-275FB99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60B66-4D37-4591-8F8E-DB77537C67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pPr lvl="1"/>
            <a:r>
              <a:rPr lang="en-US" dirty="0"/>
              <a:t>Cache</a:t>
            </a:r>
          </a:p>
          <a:p>
            <a:pPr lvl="1"/>
            <a:r>
              <a:rPr lang="en-US" dirty="0"/>
              <a:t>Locality</a:t>
            </a:r>
          </a:p>
          <a:p>
            <a:pPr lvl="1"/>
            <a:r>
              <a:rPr lang="en-US" dirty="0"/>
              <a:t>Set-Associativity</a:t>
            </a:r>
          </a:p>
          <a:p>
            <a:pPr lvl="2"/>
            <a:r>
              <a:rPr lang="en-US" dirty="0"/>
              <a:t>Replacement Policy</a:t>
            </a:r>
          </a:p>
          <a:p>
            <a:r>
              <a:rPr lang="en-US" dirty="0"/>
              <a:t>Cache Misses</a:t>
            </a:r>
          </a:p>
          <a:p>
            <a:pPr lvl="1"/>
            <a:r>
              <a:rPr lang="en-US" dirty="0"/>
              <a:t>Cold</a:t>
            </a:r>
          </a:p>
          <a:p>
            <a:pPr lvl="1"/>
            <a:r>
              <a:rPr lang="en-US" dirty="0"/>
              <a:t>Capacity</a:t>
            </a:r>
          </a:p>
          <a:p>
            <a:pPr lvl="1"/>
            <a:r>
              <a:rPr lang="en-US" dirty="0"/>
              <a:t>Conflict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B6E119-CB23-4A5E-81B4-775D663EB7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Handling Writes</a:t>
            </a:r>
          </a:p>
          <a:p>
            <a:pPr lvl="1"/>
            <a:r>
              <a:rPr lang="en-US" dirty="0"/>
              <a:t>Write-Back</a:t>
            </a:r>
          </a:p>
          <a:p>
            <a:pPr lvl="1"/>
            <a:r>
              <a:rPr lang="en-US" dirty="0"/>
              <a:t>Write-Through</a:t>
            </a:r>
          </a:p>
          <a:p>
            <a:r>
              <a:rPr lang="en-US" dirty="0"/>
              <a:t>Prefetching</a:t>
            </a:r>
          </a:p>
          <a:p>
            <a:pPr lvl="1"/>
            <a:r>
              <a:rPr lang="en-US" dirty="0"/>
              <a:t>Risk</a:t>
            </a:r>
          </a:p>
          <a:p>
            <a:pPr lvl="1"/>
            <a:r>
              <a:rPr lang="en-US" dirty="0"/>
              <a:t>Goal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62178-8798-42A1-B2AB-8DF0F8A9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16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3964-997E-4E67-A615-0259CC21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Cache &amp;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2B40-6B99-4929-9A6B-27D803B2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 … So how this is related to compiler?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A[20][10];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(unsigned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= 0;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&lt; 10; ++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for (unsigned j = 0; j &lt; 20; ++j)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A[j][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] = j * 10 +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; // Assume A is </a:t>
            </a:r>
            <a:r>
              <a:rPr lang="en-US" b="1" u="sng" dirty="0">
                <a:latin typeface="Comic Sans MS" panose="030F0702030302020204" pitchFamily="66" charset="0"/>
              </a:rPr>
              <a:t>row-major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/>
              <a:t>This is not very nice … because cache has been utilized badly : 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561D6-DEB8-4DBE-9825-3387CC43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62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C9DF-AA44-4EF6-A65B-C4259D2E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Cache &amp; Compiler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06431A5-E30C-42AA-B087-437488AC7BF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for (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0, 10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for (j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	A[j][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 = j * 10 + 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;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06431A5-E30C-42AA-B087-437488AC7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4DAB89-FB49-400D-9178-DB42FE8C0E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(j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	for (</a:t>
                </a:r>
                <a:r>
                  <a:rPr lang="en-US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0, 10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	A[j][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 = j * 10 + 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;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64DAB89-FB49-400D-9178-DB42FE8C0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7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41399-69C2-432E-884D-CE511870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Image result for magic">
            <a:extLst>
              <a:ext uri="{FF2B5EF4-FFF2-40B4-BE49-F238E27FC236}">
                <a16:creationId xmlns:a16="http://schemas.microsoft.com/office/drawing/2014/main" id="{82D03DB2-CF5B-4E71-888D-A9B1BDB5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39" y="3453836"/>
            <a:ext cx="4085321" cy="2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3200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E6A821-EF36-499F-82EC-789B5622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Cache &amp; Compiler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616EA3-05FE-4309-B672-C02F8419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another example: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A[100][100];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(unsigned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= 0;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&lt; 100; ++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for (unsigned j = 0; j &lt; 100; ++j)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sum += A[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][j]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A47EB-CA82-494D-9FAC-F84D7A01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025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6B37-8F44-45F6-AF15-EF3BC2E2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Cache &amp;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895CC-86AB-48B1-B28A-096057F5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b="1" u="sng" dirty="0"/>
              <a:t>prefetching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A[100][100];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(unsigned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= 0;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&lt; 100; ++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for (unsigned j = 0; j &lt; 100;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j += $_BLOCK_SIZE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for (unsigned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jj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= j;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jj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&lt; j + $_BLOCK_SIZE; ++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jj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prefetch(&amp;A[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][j] + $_BLOCK_SIZE)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	sum += A[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][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jj</a:t>
            </a:r>
            <a:r>
              <a:rPr lang="en-US" dirty="0"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7CBA-DD29-4FC8-A03A-35599324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73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1EFD-85A1-4D89-ABAF-11A7B142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07B1-28BC-4F0D-8D9A-479CC7741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programmer’s point of view, memory</a:t>
            </a:r>
          </a:p>
          <a:p>
            <a:pPr lvl="1"/>
            <a:r>
              <a:rPr lang="en-US" dirty="0"/>
              <a:t>has infinite capacity (i.e. can store infinite amount of data)</a:t>
            </a:r>
          </a:p>
          <a:p>
            <a:pPr lvl="1"/>
            <a:r>
              <a:rPr lang="en-US" dirty="0"/>
              <a:t>has zero access time (latency)</a:t>
            </a:r>
          </a:p>
          <a:p>
            <a:r>
              <a:rPr lang="en-US" dirty="0"/>
              <a:t>But those two requirements </a:t>
            </a:r>
            <a:r>
              <a:rPr lang="en-US" b="1" u="sng" dirty="0"/>
              <a:t>contradict</a:t>
            </a:r>
            <a:r>
              <a:rPr lang="en-US" dirty="0"/>
              <a:t> with each other.</a:t>
            </a:r>
          </a:p>
          <a:p>
            <a:pPr lvl="1"/>
            <a:r>
              <a:rPr lang="en-US" dirty="0"/>
              <a:t>Large memory usually has high access latency.</a:t>
            </a:r>
          </a:p>
          <a:p>
            <a:pPr lvl="1"/>
            <a:r>
              <a:rPr lang="en-US" dirty="0"/>
              <a:t>Fast memory cannot go beyond certain capacity limit.</a:t>
            </a:r>
          </a:p>
          <a:p>
            <a:r>
              <a:rPr lang="en-US" dirty="0"/>
              <a:t>Therefore, we want to have </a:t>
            </a:r>
            <a:r>
              <a:rPr lang="en-US" b="1" u="sng" dirty="0"/>
              <a:t>multiple levels of storage</a:t>
            </a:r>
            <a:r>
              <a:rPr lang="en-US" dirty="0"/>
              <a:t> and ensure most of the data the processor needs is kept in the fastest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9C16A-8EA8-430D-9BB6-FA5BF234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343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F38D83-C1CD-422C-8BBF-E41EA4B3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Design Tradeoff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5AD6B8-D875-4932-9539-EF411934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code: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A[20][10];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(unsigned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= 0; 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 &lt; 10; ++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for (unsigned j = 0; j &lt; 19; ++j)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A[j][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] = A[j+1][</a:t>
            </a:r>
            <a:r>
              <a:rPr lang="en-US" dirty="0" err="1">
                <a:latin typeface="Comic Sans MS" panose="030F0702030302020204" pitchFamily="66" charset="0"/>
              </a:rPr>
              <a:t>i</a:t>
            </a:r>
            <a:r>
              <a:rPr lang="en-US" dirty="0">
                <a:latin typeface="Comic Sans MS" panose="030F0702030302020204" pitchFamily="66" charset="0"/>
              </a:rPr>
              <a:t>];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E7EBB-F6E4-41D4-AFDB-C1BA49E4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883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87D4-6701-4EB4-A872-9099BF4C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Design Tradeoff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82932-646E-4FAD-B1D4-0CF6C6056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Loop Parallelization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989104-8A46-4F19-A690-FFC38ADE37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for (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0, 10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for (j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0, 19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	A[j][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 = A[j+1][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];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989104-8A46-4F19-A690-FFC38ADE3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82" t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656B47-4F22-4317-BD43-DCEFC50A1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Cache Locality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55DD422-819A-48E3-8202-5D6493716C5A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for (j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0, 19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 for (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0, 10</m:t>
                        </m:r>
                      </m:e>
                    </m: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mic Sans MS" panose="030F0702030302020204" pitchFamily="66" charset="0"/>
                  </a:rPr>
                  <a:t>		A[j][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 = A[j+1][</a:t>
                </a:r>
                <a:r>
                  <a:rPr lang="en-US" dirty="0" err="1">
                    <a:latin typeface="Comic Sans MS" panose="030F0702030302020204" pitchFamily="66" charset="0"/>
                  </a:rPr>
                  <a:t>i</a:t>
                </a:r>
                <a:r>
                  <a:rPr lang="en-US" dirty="0">
                    <a:latin typeface="Comic Sans MS" panose="030F0702030302020204" pitchFamily="66" charset="0"/>
                  </a:rPr>
                  <a:t>];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55DD422-819A-48E3-8202-5D6493716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471" t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5B8A-4A8E-43B5-B394-249E375A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03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D6C7-52A9-43EE-BFB0-26998471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7C9D26-BA38-4BAF-9BA9-BAD1404A2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in reality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F7358D-231C-4D6F-9CD8-C81A43880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we see (Ideally)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B5D9C-F2EA-4AF0-8F6F-CD7FD66A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310312"/>
            <a:ext cx="2743200" cy="365125"/>
          </a:xfrm>
        </p:spPr>
        <p:txBody>
          <a:bodyPr/>
          <a:lstStyle/>
          <a:p>
            <a:fld id="{C891FDB2-37D6-4924-A223-1418DC9A3A4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016AE6A-91A9-4F8C-A82B-A26844CB6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86" y="2709274"/>
            <a:ext cx="3276190" cy="3276190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36437F97-DFB0-4B48-AA8A-10245C8632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99" y="3790226"/>
            <a:ext cx="3276190" cy="1114286"/>
          </a:xfrm>
        </p:spPr>
      </p:pic>
    </p:spTree>
    <p:extLst>
      <p:ext uri="{BB962C8B-B14F-4D97-AF65-F5344CB8AC3E}">
        <p14:creationId xmlns:p14="http://schemas.microsoft.com/office/powerpoint/2010/main" val="16810298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7F63-82FB-48BC-A352-7EB5A1F4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D323-86DA-4D00-AF9D-52814BE18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u="sng" dirty="0"/>
              <a:t>Temporal</a:t>
            </a:r>
            <a:r>
              <a:rPr lang="en-US" dirty="0"/>
              <a:t> Locality: If an address gets accessed, then it is very likely that the exact same address will be accessed </a:t>
            </a:r>
            <a:r>
              <a:rPr lang="en-US" b="1" u="sng" dirty="0"/>
              <a:t>once again</a:t>
            </a:r>
            <a:r>
              <a:rPr lang="en-US" dirty="0"/>
              <a:t> in the </a:t>
            </a:r>
            <a:r>
              <a:rPr lang="en-US" b="1" u="sng" dirty="0"/>
              <a:t>near future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AF5FB-5B29-4BF0-A53B-63FF07275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 = 10;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// ‘a’ will hopefully be used again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DD20A-F512-413D-9B80-F3218DCC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>
                <a:latin typeface="Comic Sans MS" panose="030F0702030302020204" pitchFamily="66" charset="0"/>
              </a:rPr>
              <a:pPr/>
              <a:t>4</a:t>
            </a:fld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171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03A0-5F7F-42EC-A322-B3BFC911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C07A-AE41-4525-8C60-8837FEE755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u="sng" dirty="0"/>
              <a:t>Spatial</a:t>
            </a:r>
            <a:r>
              <a:rPr lang="en-US" dirty="0"/>
              <a:t> Locality: If an address gets accessed, then it is very likely that </a:t>
            </a:r>
            <a:r>
              <a:rPr lang="en-US" b="1" u="sng" dirty="0"/>
              <a:t>nearby</a:t>
            </a:r>
            <a:r>
              <a:rPr lang="en-US" dirty="0"/>
              <a:t> addresses will be accessed in the </a:t>
            </a:r>
            <a:r>
              <a:rPr lang="en-US" b="1" u="sng" dirty="0"/>
              <a:t>near future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D686-52F4-4FB1-B93F-0555C456F2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unsigned A[10];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A[5] = 10;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// ‘A[4]’ or ‘A[6]’ will hopefully be used soon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C17EF-81EE-4BD0-B113-ACBFC843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D1725D-1EC9-4EE3-A360-4CB4A52E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BFDD57-BE8C-4D16-A21A-A6BD361E22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Memory is divided into </a:t>
            </a:r>
            <a:r>
              <a:rPr lang="en-US" b="1" u="sng" dirty="0"/>
              <a:t>fixed size blocks</a:t>
            </a:r>
            <a:r>
              <a:rPr lang="en-US" dirty="0"/>
              <a:t>. Each block maps to one location in the cache (called </a:t>
            </a:r>
            <a:r>
              <a:rPr lang="en-US" b="1" u="sng" dirty="0"/>
              <a:t>cache block</a:t>
            </a:r>
            <a:r>
              <a:rPr lang="en-US" dirty="0"/>
              <a:t> or </a:t>
            </a:r>
            <a:r>
              <a:rPr lang="en-US" b="1" u="sng" dirty="0"/>
              <a:t>cache line</a:t>
            </a:r>
            <a:r>
              <a:rPr lang="en-US" dirty="0"/>
              <a:t>), determined by the index bites.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B7AF-7797-44FF-9C58-9D82592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6</a:t>
            </a:fld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EC77025-C2FF-4832-9DCE-71413BD8E1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57" y="3272915"/>
            <a:ext cx="2914286" cy="1456757"/>
          </a:xfrm>
        </p:spPr>
      </p:pic>
    </p:spTree>
    <p:extLst>
      <p:ext uri="{BB962C8B-B14F-4D97-AF65-F5344CB8AC3E}">
        <p14:creationId xmlns:p14="http://schemas.microsoft.com/office/powerpoint/2010/main" val="643183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134-256F-497D-A428-1C27201D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Direct-Mapped Cache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DBD859-91DF-436F-90A5-E729E2193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00" y="2544151"/>
            <a:ext cx="5800000" cy="29142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E5945-5E9B-4E62-97F0-CFA8F7DD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46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C233-EBFC-457B-B38D-E102AF8E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Direct-Mapped Cache: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4B30F4-B85D-4064-A0FA-46E53FD1B8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Suppose that two variables </a:t>
            </a: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/>
              <a:t> (address </a:t>
            </a:r>
            <a:r>
              <a:rPr lang="en-US" dirty="0">
                <a:latin typeface="Comic Sans MS" panose="030F0702030302020204" pitchFamily="66" charset="0"/>
              </a:rPr>
              <a:t>0’b10</a:t>
            </a:r>
            <a:r>
              <a:rPr lang="en-US" b="1" u="sng" dirty="0">
                <a:latin typeface="Comic Sans MS" panose="030F0702030302020204" pitchFamily="66" charset="0"/>
              </a:rPr>
              <a:t>000</a:t>
            </a:r>
            <a:r>
              <a:rPr lang="en-US" dirty="0">
                <a:latin typeface="Comic Sans MS" panose="030F0702030302020204" pitchFamily="66" charset="0"/>
              </a:rPr>
              <a:t>000</a:t>
            </a:r>
            <a:r>
              <a:rPr lang="en-US" dirty="0"/>
              <a:t>) and </a:t>
            </a:r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/>
              <a:t> (address </a:t>
            </a:r>
            <a:r>
              <a:rPr lang="en-US" dirty="0">
                <a:latin typeface="Comic Sans MS" panose="030F0702030302020204" pitchFamily="66" charset="0"/>
              </a:rPr>
              <a:t>0’b11</a:t>
            </a:r>
            <a:r>
              <a:rPr lang="en-US" b="1" u="sng" dirty="0">
                <a:latin typeface="Comic Sans MS" panose="030F0702030302020204" pitchFamily="66" charset="0"/>
              </a:rPr>
              <a:t>000</a:t>
            </a:r>
            <a:r>
              <a:rPr lang="en-US" dirty="0">
                <a:latin typeface="Comic Sans MS" panose="030F0702030302020204" pitchFamily="66" charset="0"/>
              </a:rPr>
              <a:t>000</a:t>
            </a:r>
            <a:r>
              <a:rPr lang="en-US" dirty="0"/>
              <a:t>) map to the same cache line. Interleaving accesses to them will lead to </a:t>
            </a:r>
            <a:r>
              <a:rPr lang="en-US" b="1" u="sng" dirty="0">
                <a:latin typeface="Comic Sans MS" panose="030F0702030302020204" pitchFamily="66" charset="0"/>
              </a:rPr>
              <a:t>0</a:t>
            </a:r>
            <a:r>
              <a:rPr lang="en-US" dirty="0"/>
              <a:t> hit rate (i.e. </a:t>
            </a:r>
            <a:r>
              <a:rPr lang="en-US" dirty="0">
                <a:latin typeface="Comic Sans MS" panose="030F0702030302020204" pitchFamily="66" charset="0"/>
              </a:rPr>
              <a:t>A-&gt;B-&gt;A-&gt;B-&gt;…</a:t>
            </a:r>
            <a:r>
              <a:rPr lang="en-US" dirty="0"/>
              <a:t>).</a:t>
            </a:r>
          </a:p>
          <a:p>
            <a:r>
              <a:rPr lang="en-US" dirty="0"/>
              <a:t>Those are called </a:t>
            </a:r>
            <a:r>
              <a:rPr lang="en-US" sz="3600" b="1" u="sng" dirty="0"/>
              <a:t>conflict</a:t>
            </a:r>
            <a:r>
              <a:rPr lang="en-US" dirty="0"/>
              <a:t> misses (more later).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B6548-6DA6-424F-881B-5B1F5D8E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13F7C3C-6C01-49F6-B3CA-0FC8CB49B4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011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C6E7C4-3958-4E31-9694-8EDCBF34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Set-Associative Cache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6CA637-8EC2-4EDB-AD84-A52084A4A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6" y="2544151"/>
            <a:ext cx="8466667" cy="2914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53B83-FDD3-4CC7-AE20-7C7E8021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FDB2-37D6-4924-A223-1418DC9A3A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18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852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Comic Sans MS</vt:lpstr>
      <vt:lpstr>Courier New</vt:lpstr>
      <vt:lpstr>Times New Roman</vt:lpstr>
      <vt:lpstr>Office Theme</vt:lpstr>
      <vt:lpstr>Memory Hierarchy</vt:lpstr>
      <vt:lpstr>Memory Hierarchy</vt:lpstr>
      <vt:lpstr>Memory Hierarchy</vt:lpstr>
      <vt:lpstr>Locality</vt:lpstr>
      <vt:lpstr>Locality</vt:lpstr>
      <vt:lpstr>Cache Basics</vt:lpstr>
      <vt:lpstr>Direct-Mapped Cache</vt:lpstr>
      <vt:lpstr>Direct-Mapped Cache: Problem</vt:lpstr>
      <vt:lpstr>Set-Associative Cache</vt:lpstr>
      <vt:lpstr>Set-Associative Cache: Problem</vt:lpstr>
      <vt:lpstr>Replacement Policy</vt:lpstr>
      <vt:lpstr>Cache Misses</vt:lpstr>
      <vt:lpstr>Handling Writes</vt:lpstr>
      <vt:lpstr>Prefetching</vt:lpstr>
      <vt:lpstr>Questions?</vt:lpstr>
      <vt:lpstr>Preview: Cache &amp; Compiler</vt:lpstr>
      <vt:lpstr>Preview: Cache &amp; Compiler</vt:lpstr>
      <vt:lpstr>Preview: Cache &amp; Compiler</vt:lpstr>
      <vt:lpstr>Preview: Cache &amp; Compiler</vt:lpstr>
      <vt:lpstr>Preview: Design Tradeoff</vt:lpstr>
      <vt:lpstr>Preview: Design Tradeoff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LLVM</dc:title>
  <dc:creator>Bojian Zheng</dc:creator>
  <cp:lastModifiedBy>Bojian Zheng</cp:lastModifiedBy>
  <cp:revision>2618</cp:revision>
  <dcterms:created xsi:type="dcterms:W3CDTF">2017-12-27T20:51:19Z</dcterms:created>
  <dcterms:modified xsi:type="dcterms:W3CDTF">2018-03-18T21:32:23Z</dcterms:modified>
</cp:coreProperties>
</file>